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0" r:id="rId5"/>
    <p:sldId id="291" r:id="rId6"/>
    <p:sldId id="292" r:id="rId7"/>
    <p:sldId id="293" r:id="rId8"/>
    <p:sldId id="294" r:id="rId9"/>
    <p:sldId id="295" r:id="rId10"/>
    <p:sldId id="262" r:id="rId11"/>
    <p:sldId id="263" r:id="rId12"/>
    <p:sldId id="257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32D8-CF74-693E-014A-D2F904F80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0AF3F-A81A-A965-A545-E0B5BF98E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4DED-A876-B25C-8634-EA42D5C8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B863-337B-4DE2-6120-73CC8FCB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226CA-56C2-7508-8F2D-382759B0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7342-2E62-98C7-E00F-5ED7D7C6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0DEB5-6092-DBEF-CC2C-A61F97C6E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70DA-9F05-AD55-B0F2-1048E2E3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512A-D736-F9AE-3E4D-F94AA2A5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260EF-AF59-667E-4855-2625E21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1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1A5E0-B632-6551-E592-1B16F6991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A7CD3-2B54-AB96-8D92-F7BDF19BA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425F-86CD-7CF2-000E-9D57586B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9544-56FE-9ACA-8C61-B25B2523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C4FF9-EDCB-8EEA-71DE-A0484CD2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9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6784-10A2-330E-61A5-E6C54A33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5867-DE24-69C5-7CD4-06724AA6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922AD-BF9F-E3B1-BA0E-426D95D1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AE94-1D4A-F65D-5E52-7ED5BECE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6EAFC-D9FF-5F23-7B92-93FF1597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2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DAF9-1212-EF7C-38D2-6EF3798E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FDF36-FCBB-AA01-973A-EE8E7F36A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80B6-7931-5F7A-0733-2AD5BEEF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3300-8BBC-B843-0A75-C4329F65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D620F-AD3D-FC7E-11CC-10BA9E81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4BDC-0EE4-9573-D3F0-4EA09333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00A8-D39B-E315-94FC-C33A3349C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A888-431A-1A80-651E-B30A4818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C68EA-E9CC-E6B3-F23F-61631DB2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F0EC1-CCDE-B68C-7268-9E88F07B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6BB2E-9615-0172-C90F-B0BEDE54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5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0BA6-1DAD-2C62-943C-15289277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49C9-2097-EB12-A39F-B650D2D87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00296-5763-2463-E62E-F66F55EFB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52756-85D1-977B-B833-3CA1BF0F8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B198A-0B33-E581-66EA-1350476CF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D0652-B1E0-8618-7E12-86234A45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769AD-6C33-84FC-5AAB-8AA8996D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70995-193C-18D7-D429-0F87C641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8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A19C-795D-5CCE-1BDC-AC756532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AFC21-02C0-D88E-6C08-34CD59F6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5CFF-FEC0-5F7E-55EA-0487A2B4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CB3E-D040-FD98-A32B-DA533749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60DEF-FF1F-FA5D-9109-FC5D8A0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8FD88-4167-4798-7A1E-186D0BA0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549C8-A61A-FCF1-F46B-5442995A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D04A-7CBB-22B1-1A63-AA01E378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40BB2-7219-208E-0A72-04815BD1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C5704-5340-222B-067F-13115B2F1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F6075-74C4-4006-0358-9466EF94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094B7-29D2-7235-E57D-956335DE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6DD1-D67C-445A-1A2E-3A1FCF54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9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3C4A-D516-A0CC-E7FF-DEA4E2B3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F8D3C-43CB-84D1-7A59-66739DCB1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9B766-AE91-807C-003C-56A1078BE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AB5DD-DBDE-FFCA-13F7-AA33518A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707B4-AFBE-B470-78B2-6A61607D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46E24-C58D-D1AA-87B5-ACAFF16F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E0E36-62C4-A380-4428-3697676B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A22F-8FA2-CB8C-7DD4-2A294C63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199F5-3B4A-9261-C149-0A989C3B9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4646-781F-4DA2-B290-B78C7AD5239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28A9-8A33-B63E-4C21-411DD2A69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AE62F-9398-30C7-A5FA-DACE32AC9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D03F-A181-4BD8-90B8-C5AC35BBE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EA44-69D7-61C2-ED91-C98F938FA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Loco Motives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9608-A109-BBBE-F634-7A7F798AC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From a puzzle by Chris </a:t>
            </a:r>
            <a:r>
              <a:rPr lang="en-GB" dirty="0" err="1"/>
              <a:t>Maslanka</a:t>
            </a:r>
            <a:r>
              <a:rPr lang="en-GB" dirty="0"/>
              <a:t> (The Guardian)</a:t>
            </a:r>
          </a:p>
        </p:txBody>
      </p:sp>
    </p:spTree>
    <p:extLst>
      <p:ext uri="{BB962C8B-B14F-4D97-AF65-F5344CB8AC3E}">
        <p14:creationId xmlns:p14="http://schemas.microsoft.com/office/powerpoint/2010/main" val="26956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CE2E-D7A4-8F36-D25B-0065ED81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A0DCB-0639-4BFE-E333-15394E152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559B-7F3A-2083-A0F4-A135CAE2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5FD7D-1080-83BE-50AE-2C97A1AB8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answer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cm on all worksheets.</a:t>
                </a:r>
              </a:p>
              <a:p>
                <a:r>
                  <a:rPr lang="en-GB" dirty="0"/>
                  <a:t>This is because the two dimensions given are “consecutive” square numbers.</a:t>
                </a:r>
              </a:p>
              <a:p>
                <a:r>
                  <a:rPr lang="en-GB" dirty="0"/>
                  <a:t>Can the pupils spot the pattern?</a:t>
                </a:r>
              </a:p>
              <a:p>
                <a:r>
                  <a:rPr lang="en-GB" dirty="0"/>
                  <a:t>Can they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5FD7D-1080-83BE-50AE-2C97A1AB8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2997-446A-375D-70ED-DD35A1AC6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49"/>
          <a:stretch/>
        </p:blipFill>
        <p:spPr>
          <a:xfrm>
            <a:off x="1288979" y="893199"/>
            <a:ext cx="6114988" cy="5071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9ACCC-E79F-2A3D-F2F6-68A6D682B58F}"/>
              </a:ext>
            </a:extLst>
          </p:cNvPr>
          <p:cNvSpPr txBox="1"/>
          <p:nvPr/>
        </p:nvSpPr>
        <p:spPr>
          <a:xfrm>
            <a:off x="8591550" y="1619250"/>
            <a:ext cx="294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Guardian</a:t>
            </a:r>
          </a:p>
        </p:txBody>
      </p:sp>
    </p:spTree>
    <p:extLst>
      <p:ext uri="{BB962C8B-B14F-4D97-AF65-F5344CB8AC3E}">
        <p14:creationId xmlns:p14="http://schemas.microsoft.com/office/powerpoint/2010/main" val="18556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F799-E40B-5D2C-1DA3-A60B6734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F155-DB10-E973-691E-9EDDD6B46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1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FCA081-B3E9-5E82-B5C9-30C4B68276A5}"/>
              </a:ext>
            </a:extLst>
          </p:cNvPr>
          <p:cNvGrpSpPr/>
          <p:nvPr/>
        </p:nvGrpSpPr>
        <p:grpSpPr>
          <a:xfrm>
            <a:off x="3917176" y="3054946"/>
            <a:ext cx="2127956" cy="1325136"/>
            <a:chOff x="3917176" y="3054946"/>
            <a:chExt cx="2127956" cy="132513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63FA55C-B9A2-2D34-4C49-A5286D77B0A8}"/>
                </a:ext>
              </a:extLst>
            </p:cNvPr>
            <p:cNvGrpSpPr/>
            <p:nvPr/>
          </p:nvGrpSpPr>
          <p:grpSpPr>
            <a:xfrm>
              <a:off x="3917176" y="3054946"/>
              <a:ext cx="2127956" cy="1325136"/>
              <a:chOff x="3917176" y="3054946"/>
              <a:chExt cx="212795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D6440E7-A823-161F-2F70-94EDD45D89F6}"/>
                      </a:ext>
                    </a:extLst>
                  </p:cNvPr>
                  <p:cNvSpPr txBox="1"/>
                  <p:nvPr/>
                </p:nvSpPr>
                <p:spPr>
                  <a:xfrm>
                    <a:off x="538087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D6440E7-A823-161F-2F70-94EDD45D89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8087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6D16184-A1E8-7B81-58BA-68A5DBADAD32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6D16184-A1E8-7B81-58BA-68A5DBADAD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A5551871-E6B3-7246-32D2-38CC73B2C638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299C7-1AD2-8C5D-28F0-FBFD6ECAF9AE}"/>
              </a:ext>
            </a:extLst>
          </p:cNvPr>
          <p:cNvGrpSpPr/>
          <p:nvPr/>
        </p:nvGrpSpPr>
        <p:grpSpPr>
          <a:xfrm>
            <a:off x="7551385" y="3054946"/>
            <a:ext cx="2127956" cy="1325136"/>
            <a:chOff x="3917176" y="3054946"/>
            <a:chExt cx="2127956" cy="132513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1D657F2-740E-DDB2-B5BC-EF0E1768DF45}"/>
                </a:ext>
              </a:extLst>
            </p:cNvPr>
            <p:cNvGrpSpPr/>
            <p:nvPr/>
          </p:nvGrpSpPr>
          <p:grpSpPr>
            <a:xfrm>
              <a:off x="3917176" y="3054946"/>
              <a:ext cx="2127956" cy="1325136"/>
              <a:chOff x="3917176" y="3054946"/>
              <a:chExt cx="212795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A90F4380-B272-EE42-317B-1BE440D4B2CF}"/>
                      </a:ext>
                    </a:extLst>
                  </p:cNvPr>
                  <p:cNvSpPr txBox="1"/>
                  <p:nvPr/>
                </p:nvSpPr>
                <p:spPr>
                  <a:xfrm>
                    <a:off x="538087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A90F4380-B272-EE42-317B-1BE440D4B2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8087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B9DA590-F60D-199F-270F-E35CAAF30B5A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B9DA590-F60D-199F-270F-E35CAAF30B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3FE34FFA-8E96-060C-C57E-38AF8DE1C24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356BE609-5F6D-47EF-8F3C-2ADC91771707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7116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64456" cy="1325136"/>
            <a:chOff x="3917176" y="3054946"/>
            <a:chExt cx="206445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64456" cy="1325136"/>
              <a:chOff x="3917176" y="3054946"/>
              <a:chExt cx="206445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1737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737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703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6.25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7037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64456" cy="1325136"/>
            <a:chOff x="3917176" y="3054946"/>
            <a:chExt cx="206445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64456" cy="1325136"/>
              <a:chOff x="3917176" y="3054946"/>
              <a:chExt cx="206445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1737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737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703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6.25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7037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B71A67FA-E613-3B03-4247-093A4F9B93A7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9937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36580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B38E9550-6997-0593-7CC0-BDB215E09396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3962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A395E533-0603-F6A4-AA49-744CA3C62279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19520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5AF3C396-C483-33CC-229C-692766408413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9295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66F11254-DDD2-DD5B-C3AE-1AD5B1642B68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877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3F48E0-B27E-6D76-C157-CAAA99D2A739}"/>
              </a:ext>
            </a:extLst>
          </p:cNvPr>
          <p:cNvGrpSpPr/>
          <p:nvPr/>
        </p:nvGrpSpPr>
        <p:grpSpPr>
          <a:xfrm>
            <a:off x="3917176" y="3054946"/>
            <a:ext cx="1857135" cy="738664"/>
            <a:chOff x="3917176" y="3054946"/>
            <a:chExt cx="1857135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BA2CC5-8909-0C92-E9DA-D6A97819061C}"/>
                    </a:ext>
                  </a:extLst>
                </p:cNvPr>
                <p:cNvSpPr txBox="1"/>
                <p:nvPr/>
              </p:nvSpPr>
              <p:spPr>
                <a:xfrm>
                  <a:off x="5408505" y="342427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BA2CC5-8909-0C92-E9DA-D6A978190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505" y="3424278"/>
                  <a:ext cx="3658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BD1A4-4CF8-7162-83A0-DABEFEA616C7}"/>
                    </a:ext>
                  </a:extLst>
                </p:cNvPr>
                <p:cNvSpPr txBox="1"/>
                <p:nvPr/>
              </p:nvSpPr>
              <p:spPr>
                <a:xfrm>
                  <a:off x="3917176" y="3054946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BD1A4-4CF8-7162-83A0-DABEFEA61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7176" y="3054946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1B8F84-057D-BB66-2315-A7844FF3C826}"/>
              </a:ext>
            </a:extLst>
          </p:cNvPr>
          <p:cNvGrpSpPr/>
          <p:nvPr/>
        </p:nvGrpSpPr>
        <p:grpSpPr>
          <a:xfrm>
            <a:off x="7544299" y="3054946"/>
            <a:ext cx="1849184" cy="738664"/>
            <a:chOff x="3909225" y="3054946"/>
            <a:chExt cx="1849184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79E8E9-9E10-2ADA-EF53-70E8602F5D68}"/>
                    </a:ext>
                  </a:extLst>
                </p:cNvPr>
                <p:cNvSpPr txBox="1"/>
                <p:nvPr/>
              </p:nvSpPr>
              <p:spPr>
                <a:xfrm>
                  <a:off x="5392603" y="342427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79E8E9-9E10-2ADA-EF53-70E8602F5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603" y="3424278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ABA331-9FBB-E1D4-D781-B55E1D62B71C}"/>
                    </a:ext>
                  </a:extLst>
                </p:cNvPr>
                <p:cNvSpPr txBox="1"/>
                <p:nvPr/>
              </p:nvSpPr>
              <p:spPr>
                <a:xfrm>
                  <a:off x="3909225" y="3054946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ABA331-9FBB-E1D4-D781-B55E1D62B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225" y="3054946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57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1070432C-3064-DB05-A36D-0439950B3F01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33239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DE31A2F0-BAF5-2519-07A3-958AAB164416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514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AD7EE216-9C5E-81C8-5B5C-2D7DFA1C9EA0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40556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42.25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42.25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CC9367F0-0C2B-709E-463C-C2FDA20E47EB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7966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2DA4CC52-A9C9-C178-E2FB-F8ABB385B70C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2195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56.25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56.25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EB6664FF-B375-872E-00E1-33DA364AF722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15026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49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49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5A877EC3-4CA6-F431-A603-BF84245A6178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4136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56.25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75.25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56.25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75.25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7D08D492-54ED-7801-CA5A-D0D1E7A5D877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4640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4940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355D0697-51BC-3D4E-3D58-675A9499FE25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5003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90.25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90.25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7986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BEB5E076-D78D-E4B2-8134-6C95A736E949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37884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19F82C-6083-2130-7379-4E4FF02090B8}"/>
                  </a:ext>
                </a:extLst>
              </p:cNvPr>
              <p:cNvSpPr txBox="1"/>
              <p:nvPr/>
            </p:nvSpPr>
            <p:spPr>
              <a:xfrm>
                <a:off x="590551" y="4581525"/>
                <a:ext cx="4405312" cy="96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Width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20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𝟒𝟑</m:t>
                    </m:r>
                  </m:oMath>
                </a14:m>
                <a:r>
                  <a:rPr lang="en-GB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GB" sz="2000" dirty="0">
                    <a:latin typeface="Comic Sans MS" panose="030F0702030302020204" pitchFamily="66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19F82C-6083-2130-7379-4E4FF0209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4581525"/>
                <a:ext cx="4405312" cy="964559"/>
              </a:xfrm>
              <a:prstGeom prst="rect">
                <a:avLst/>
              </a:prstGeom>
              <a:blipFill>
                <a:blip r:embed="rId2"/>
                <a:stretch>
                  <a:fillRect l="-1521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3F48E0-B27E-6D76-C157-CAAA99D2A739}"/>
              </a:ext>
            </a:extLst>
          </p:cNvPr>
          <p:cNvGrpSpPr/>
          <p:nvPr/>
        </p:nvGrpSpPr>
        <p:grpSpPr>
          <a:xfrm>
            <a:off x="3678639" y="3054946"/>
            <a:ext cx="2095672" cy="738664"/>
            <a:chOff x="3678639" y="3054946"/>
            <a:chExt cx="2095672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BA2CC5-8909-0C92-E9DA-D6A97819061C}"/>
                    </a:ext>
                  </a:extLst>
                </p:cNvPr>
                <p:cNvSpPr txBox="1"/>
                <p:nvPr/>
              </p:nvSpPr>
              <p:spPr>
                <a:xfrm>
                  <a:off x="5408505" y="342427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BA2CC5-8909-0C92-E9DA-D6A978190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505" y="3424278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BD1A4-4CF8-7162-83A0-DABEFEA616C7}"/>
                    </a:ext>
                  </a:extLst>
                </p:cNvPr>
                <p:cNvSpPr txBox="1"/>
                <p:nvPr/>
              </p:nvSpPr>
              <p:spPr>
                <a:xfrm>
                  <a:off x="3678639" y="3054946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BD1A4-4CF8-7162-83A0-DABEFEA61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639" y="3054946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1B8F84-057D-BB66-2315-A7844FF3C826}"/>
              </a:ext>
            </a:extLst>
          </p:cNvPr>
          <p:cNvGrpSpPr/>
          <p:nvPr/>
        </p:nvGrpSpPr>
        <p:grpSpPr>
          <a:xfrm>
            <a:off x="7297809" y="3054946"/>
            <a:ext cx="2095674" cy="738664"/>
            <a:chOff x="3662735" y="3054946"/>
            <a:chExt cx="2095674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79E8E9-9E10-2ADA-EF53-70E8602F5D68}"/>
                    </a:ext>
                  </a:extLst>
                </p:cNvPr>
                <p:cNvSpPr txBox="1"/>
                <p:nvPr/>
              </p:nvSpPr>
              <p:spPr>
                <a:xfrm>
                  <a:off x="5392603" y="342427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79E8E9-9E10-2ADA-EF53-70E8602F5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603" y="3424278"/>
                  <a:ext cx="3658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ABA331-9FBB-E1D4-D781-B55E1D62B71C}"/>
                    </a:ext>
                  </a:extLst>
                </p:cNvPr>
                <p:cNvSpPr txBox="1"/>
                <p:nvPr/>
              </p:nvSpPr>
              <p:spPr>
                <a:xfrm>
                  <a:off x="3662735" y="3054946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ABA331-9FBB-E1D4-D781-B55E1D62B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35" y="3054946"/>
                  <a:ext cx="3658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C721F-8944-D2D8-00F6-0BB69A479AF5}"/>
              </a:ext>
            </a:extLst>
          </p:cNvPr>
          <p:cNvCxnSpPr>
            <a:cxnSpLocks/>
          </p:cNvCxnSpPr>
          <p:nvPr/>
        </p:nvCxnSpPr>
        <p:spPr>
          <a:xfrm>
            <a:off x="3986213" y="2724150"/>
            <a:ext cx="1494174" cy="6535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18DF4F-C104-6E14-5D7F-2BFE7F2C97FC}"/>
              </a:ext>
            </a:extLst>
          </p:cNvPr>
          <p:cNvCxnSpPr>
            <a:cxnSpLocks/>
          </p:cNvCxnSpPr>
          <p:nvPr/>
        </p:nvCxnSpPr>
        <p:spPr>
          <a:xfrm>
            <a:off x="3986387" y="3376050"/>
            <a:ext cx="149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B53D21-6B55-35FD-6DA9-12E331AB1993}"/>
                  </a:ext>
                </a:extLst>
              </p:cNvPr>
              <p:cNvSpPr txBox="1"/>
              <p:nvPr/>
            </p:nvSpPr>
            <p:spPr>
              <a:xfrm>
                <a:off x="4586090" y="2766493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B53D21-6B55-35FD-6DA9-12E331AB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90" y="2766493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1207ED-96F3-3CC6-A365-BC9E2FD0FE8D}"/>
                  </a:ext>
                </a:extLst>
              </p:cNvPr>
              <p:cNvSpPr txBox="1"/>
              <p:nvPr/>
            </p:nvSpPr>
            <p:spPr>
              <a:xfrm>
                <a:off x="3894767" y="2943793"/>
                <a:ext cx="365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1207ED-96F3-3CC6-A365-BC9E2FD0F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67" y="2943793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42242B-095A-FC39-4617-E311DF55AB30}"/>
                  </a:ext>
                </a:extLst>
              </p:cNvPr>
              <p:cNvSpPr txBox="1"/>
              <p:nvPr/>
            </p:nvSpPr>
            <p:spPr>
              <a:xfrm>
                <a:off x="4363118" y="3313125"/>
                <a:ext cx="365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42242B-095A-FC39-4617-E311DF55A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118" y="3313125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AD1E83-FD69-B67F-5F5A-C08F247EB22C}"/>
              </a:ext>
            </a:extLst>
          </p:cNvPr>
          <p:cNvCxnSpPr>
            <a:cxnSpLocks/>
          </p:cNvCxnSpPr>
          <p:nvPr/>
        </p:nvCxnSpPr>
        <p:spPr>
          <a:xfrm>
            <a:off x="6209969" y="1581150"/>
            <a:ext cx="0" cy="39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9C976-E68A-23BD-B745-C9F0ACCB4B87}"/>
                  </a:ext>
                </a:extLst>
              </p:cNvPr>
              <p:cNvSpPr txBox="1"/>
              <p:nvPr/>
            </p:nvSpPr>
            <p:spPr>
              <a:xfrm>
                <a:off x="6467475" y="4581525"/>
                <a:ext cx="4405312" cy="96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Width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GB" sz="20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𝟒𝟐</m:t>
                    </m:r>
                  </m:oMath>
                </a14:m>
                <a:r>
                  <a:rPr lang="en-GB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GB" sz="2000" dirty="0">
                    <a:latin typeface="Comic Sans MS" panose="030F0702030302020204" pitchFamily="66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9C976-E68A-23BD-B745-C9F0ACCB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75" y="4581525"/>
                <a:ext cx="4405312" cy="964559"/>
              </a:xfrm>
              <a:prstGeom prst="rect">
                <a:avLst/>
              </a:prstGeom>
              <a:blipFill>
                <a:blip r:embed="rId10"/>
                <a:stretch>
                  <a:fillRect l="-1521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/>
              <p:nvPr/>
            </p:nvSpPr>
            <p:spPr>
              <a:xfrm>
                <a:off x="2678548" y="5592010"/>
                <a:ext cx="6834905" cy="113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difference in widths is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 cm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Why is the answer the same on all of your worksheets?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8" y="5592010"/>
                <a:ext cx="6834905" cy="1134413"/>
              </a:xfrm>
              <a:prstGeom prst="rect">
                <a:avLst/>
              </a:prstGeom>
              <a:blipFill>
                <a:blip r:embed="rId11"/>
                <a:stretch>
                  <a:fillRect l="-891" b="-86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/>
      <p:bldP spid="29" grpId="0"/>
      <p:bldP spid="33" grpId="0"/>
      <p:bldP spid="38" grpId="0" build="p"/>
      <p:bldP spid="4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81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81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E7D5AFD2-D601-8786-CDC6-12B9BF166C39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0274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9268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110.25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92685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0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9268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110.25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92685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BDE6D259-9E4E-0258-588E-E7612918D8D9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13239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53EFD347-37F2-D351-3A58-ACEDAAFE9951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13460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110.25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302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9268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132.25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92685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110.25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02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9268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132.25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92685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441E6D96-7445-26C5-66DA-7A66BA622241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4872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121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121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717A9BAB-AB6C-1047-DA91-191C0DA7BF19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2042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132.25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302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9268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156.25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92685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132.25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02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9268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156.25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92685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4FFD3ABF-35CE-EFE2-A327-7905A0F8C91B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3313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144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144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032F9022-CD0A-8F2D-4503-62733F05F102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5344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82C-6083-2130-7379-4E4FF02090B8}"/>
              </a:ext>
            </a:extLst>
          </p:cNvPr>
          <p:cNvSpPr txBox="1"/>
          <p:nvPr/>
        </p:nvSpPr>
        <p:spPr>
          <a:xfrm>
            <a:off x="281748" y="4581525"/>
            <a:ext cx="1162850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 each diagram there are two identical circles and a smaller one fitting snugly into a rectangle.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Their radii are as shown in the diagrams.  All measurement are in cm.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is the difference in the widths of the rectangles?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400425"/>
            <a:ext cx="0" cy="447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DFF987-9CED-29B4-1727-39CF32A5EBD2}"/>
              </a:ext>
            </a:extLst>
          </p:cNvPr>
          <p:cNvSpPr txBox="1"/>
          <p:nvPr/>
        </p:nvSpPr>
        <p:spPr>
          <a:xfrm>
            <a:off x="9748837" y="845106"/>
            <a:ext cx="205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drawn to scale)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CC720-E0AE-9143-8CA2-EBA35EA0F735}"/>
              </a:ext>
            </a:extLst>
          </p:cNvPr>
          <p:cNvGrpSpPr/>
          <p:nvPr/>
        </p:nvGrpSpPr>
        <p:grpSpPr>
          <a:xfrm>
            <a:off x="3917176" y="3054946"/>
            <a:ext cx="2096206" cy="1325136"/>
            <a:chOff x="3917176" y="3054946"/>
            <a:chExt cx="2096206" cy="1325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68967-1CBE-5EDC-66A7-BA22C015AD92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169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75A09AA-1A6F-9825-690B-8B7B031C4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196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99DBB0-42FD-CCE6-A311-DCD99C856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FADFF68-A90F-25B1-DD71-D25315C5B75A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9C1028-A094-DE25-FB19-EA2FA203AAF5}"/>
              </a:ext>
            </a:extLst>
          </p:cNvPr>
          <p:cNvGrpSpPr/>
          <p:nvPr/>
        </p:nvGrpSpPr>
        <p:grpSpPr>
          <a:xfrm>
            <a:off x="7551385" y="3054946"/>
            <a:ext cx="2096206" cy="1325136"/>
            <a:chOff x="3917176" y="3054946"/>
            <a:chExt cx="2096206" cy="13251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B07227-20B5-2F4B-21EA-881E20EA93C4}"/>
                </a:ext>
              </a:extLst>
            </p:cNvPr>
            <p:cNvGrpSpPr/>
            <p:nvPr/>
          </p:nvGrpSpPr>
          <p:grpSpPr>
            <a:xfrm>
              <a:off x="3917176" y="3054946"/>
              <a:ext cx="2096206" cy="1325136"/>
              <a:chOff x="3917176" y="3054946"/>
              <a:chExt cx="2096206" cy="1325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169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972ED6-05D6-4A53-6D70-B9A584D39B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9123" y="4010750"/>
                    <a:ext cx="66425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196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8AA20DD-2727-F486-7A69-6B368C268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176" y="3054946"/>
                    <a:ext cx="6222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6318789-3413-7063-4F75-F71AF53C8B79}"/>
                </a:ext>
              </a:extLst>
            </p:cNvPr>
            <p:cNvSpPr/>
            <p:nvPr/>
          </p:nvSpPr>
          <p:spPr>
            <a:xfrm>
              <a:off x="5124210" y="3610641"/>
              <a:ext cx="575655" cy="584775"/>
            </a:xfrm>
            <a:prstGeom prst="arc">
              <a:avLst>
                <a:gd name="adj1" fmla="val 5456185"/>
                <a:gd name="adj2" fmla="val 16335507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74768A5D-E274-50BC-2834-67B00E324F26}"/>
              </a:ext>
            </a:extLst>
          </p:cNvPr>
          <p:cNvSpPr txBox="1"/>
          <p:nvPr/>
        </p:nvSpPr>
        <p:spPr>
          <a:xfrm>
            <a:off x="10683469" y="580775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radley Hand ITC" panose="03070402050302030203" pitchFamily="66" charset="0"/>
              </a:rPr>
              <a:t>SIC_90</a:t>
            </a:r>
          </a:p>
        </p:txBody>
      </p:sp>
    </p:spTree>
    <p:extLst>
      <p:ext uri="{BB962C8B-B14F-4D97-AF65-F5344CB8AC3E}">
        <p14:creationId xmlns:p14="http://schemas.microsoft.com/office/powerpoint/2010/main" val="8759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8FB6A75-34C0-4034-8A4F-A8E0C02A553C}"/>
              </a:ext>
            </a:extLst>
          </p:cNvPr>
          <p:cNvSpPr/>
          <p:nvPr/>
        </p:nvSpPr>
        <p:spPr>
          <a:xfrm>
            <a:off x="1236934" y="1512260"/>
            <a:ext cx="4585734" cy="458573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0EFD98-6697-ADB1-4E19-924EA6CC04A3}"/>
              </a:ext>
            </a:extLst>
          </p:cNvPr>
          <p:cNvSpPr/>
          <p:nvPr/>
        </p:nvSpPr>
        <p:spPr>
          <a:xfrm>
            <a:off x="5559487" y="4171215"/>
            <a:ext cx="1926779" cy="192677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6535576" y="5134604"/>
            <a:ext cx="0" cy="96008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514045" y="3805127"/>
            <a:ext cx="0" cy="228486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BA2CC5-8909-0C92-E9DA-D6A97819061C}"/>
                  </a:ext>
                </a:extLst>
              </p:cNvPr>
              <p:cNvSpPr txBox="1"/>
              <p:nvPr/>
            </p:nvSpPr>
            <p:spPr>
              <a:xfrm>
                <a:off x="6554138" y="5436988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BA2CC5-8909-0C92-E9DA-D6A97819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138" y="5436988"/>
                <a:ext cx="35163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BD1A4-4CF8-7162-83A0-DABEFEA616C7}"/>
                  </a:ext>
                </a:extLst>
              </p:cNvPr>
              <p:cNvSpPr txBox="1"/>
              <p:nvPr/>
            </p:nvSpPr>
            <p:spPr>
              <a:xfrm>
                <a:off x="2758701" y="4835077"/>
                <a:ext cx="1074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BD1A4-4CF8-7162-83A0-DABEFEA61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01" y="4835077"/>
                <a:ext cx="10743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C721F-8944-D2D8-00F6-0BB69A479AF5}"/>
              </a:ext>
            </a:extLst>
          </p:cNvPr>
          <p:cNvCxnSpPr>
            <a:cxnSpLocks/>
          </p:cNvCxnSpPr>
          <p:nvPr/>
        </p:nvCxnSpPr>
        <p:spPr>
          <a:xfrm>
            <a:off x="3513034" y="3793076"/>
            <a:ext cx="3022542" cy="13415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18DF4F-C104-6E14-5D7F-2BFE7F2C97FC}"/>
              </a:ext>
            </a:extLst>
          </p:cNvPr>
          <p:cNvCxnSpPr>
            <a:cxnSpLocks/>
          </p:cNvCxnSpPr>
          <p:nvPr/>
        </p:nvCxnSpPr>
        <p:spPr>
          <a:xfrm>
            <a:off x="3503214" y="5134604"/>
            <a:ext cx="30323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B53D21-6B55-35FD-6DA9-12E331AB1993}"/>
                  </a:ext>
                </a:extLst>
              </p:cNvPr>
              <p:cNvSpPr txBox="1"/>
              <p:nvPr/>
            </p:nvSpPr>
            <p:spPr>
              <a:xfrm>
                <a:off x="4421334" y="5134603"/>
                <a:ext cx="317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B53D21-6B55-35FD-6DA9-12E331AB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34" y="5134603"/>
                <a:ext cx="3170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/>
              <p:nvPr/>
            </p:nvSpPr>
            <p:spPr>
              <a:xfrm>
                <a:off x="140394" y="839012"/>
                <a:ext cx="10927655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Let the radii be 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develop an expression for the difference in width.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4" y="839012"/>
                <a:ext cx="10927655" cy="502895"/>
              </a:xfrm>
              <a:prstGeom prst="rect">
                <a:avLst/>
              </a:prstGeom>
              <a:blipFill>
                <a:blip r:embed="rId5"/>
                <a:stretch>
                  <a:fillRect l="-558" b="-20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2A6E77-9D2B-80F4-3352-D2AC7C98BDD4}"/>
                  </a:ext>
                </a:extLst>
              </p:cNvPr>
              <p:cNvSpPr txBox="1"/>
              <p:nvPr/>
            </p:nvSpPr>
            <p:spPr>
              <a:xfrm>
                <a:off x="4355051" y="3913488"/>
                <a:ext cx="1560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2A6E77-9D2B-80F4-3352-D2AC7C98B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51" y="3913488"/>
                <a:ext cx="15603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71A98B-DE39-AFCE-1806-A3B231E59671}"/>
                  </a:ext>
                </a:extLst>
              </p:cNvPr>
              <p:cNvSpPr txBox="1"/>
              <p:nvPr/>
            </p:nvSpPr>
            <p:spPr>
              <a:xfrm>
                <a:off x="3078701" y="4446888"/>
                <a:ext cx="1560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71A98B-DE39-AFCE-1806-A3B231E5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01" y="4446888"/>
                <a:ext cx="15603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466BA3-2978-EA2A-4D93-A8AEB9026ECF}"/>
                  </a:ext>
                </a:extLst>
              </p:cNvPr>
              <p:cNvSpPr txBox="1"/>
              <p:nvPr/>
            </p:nvSpPr>
            <p:spPr>
              <a:xfrm>
                <a:off x="6604000" y="1816100"/>
                <a:ext cx="5473700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		(Pythagoras)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𝑅𝑟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𝑅𝑟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466BA3-2978-EA2A-4D93-A8AEB902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816100"/>
                <a:ext cx="5473700" cy="21544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A4809-CF06-79F1-68EC-FFAF57A620EB}"/>
              </a:ext>
            </a:extLst>
          </p:cNvPr>
          <p:cNvCxnSpPr/>
          <p:nvPr/>
        </p:nvCxnSpPr>
        <p:spPr>
          <a:xfrm>
            <a:off x="1236934" y="6097994"/>
            <a:ext cx="626203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6" grpId="0"/>
      <p:bldP spid="40" grpId="0" build="p"/>
      <p:bldP spid="48" grpId="0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2F35-664B-2A3D-6CA8-C60303610D51}"/>
              </a:ext>
            </a:extLst>
          </p:cNvPr>
          <p:cNvGrpSpPr/>
          <p:nvPr/>
        </p:nvGrpSpPr>
        <p:grpSpPr>
          <a:xfrm>
            <a:off x="590550" y="1581150"/>
            <a:ext cx="5357813" cy="2266950"/>
            <a:chOff x="895350" y="1581150"/>
            <a:chExt cx="5357813" cy="2266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CBD58-D9D1-C684-9EFA-4FDF8F14E961}"/>
                </a:ext>
              </a:extLst>
            </p:cNvPr>
            <p:cNvSpPr/>
            <p:nvPr/>
          </p:nvSpPr>
          <p:spPr>
            <a:xfrm>
              <a:off x="895350" y="1581150"/>
              <a:ext cx="5357813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53D399-44AD-ED06-683F-B64B5963937E}"/>
                </a:ext>
              </a:extLst>
            </p:cNvPr>
            <p:cNvSpPr/>
            <p:nvPr/>
          </p:nvSpPr>
          <p:spPr>
            <a:xfrm>
              <a:off x="89535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FB6A75-34C0-4034-8A4F-A8E0C02A553C}"/>
                </a:ext>
              </a:extLst>
            </p:cNvPr>
            <p:cNvSpPr/>
            <p:nvPr/>
          </p:nvSpPr>
          <p:spPr>
            <a:xfrm>
              <a:off x="3157538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0EFD98-6697-ADB1-4E19-924EA6CC04A3}"/>
                </a:ext>
              </a:extLst>
            </p:cNvPr>
            <p:cNvSpPr/>
            <p:nvPr/>
          </p:nvSpPr>
          <p:spPr>
            <a:xfrm>
              <a:off x="53006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04C1-9108-6225-27E0-29604F40245A}"/>
              </a:ext>
            </a:extLst>
          </p:cNvPr>
          <p:cNvGrpSpPr/>
          <p:nvPr/>
        </p:nvGrpSpPr>
        <p:grpSpPr>
          <a:xfrm>
            <a:off x="6467475" y="1581150"/>
            <a:ext cx="5233988" cy="2266950"/>
            <a:chOff x="6467475" y="1581150"/>
            <a:chExt cx="5233988" cy="2266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513E1A-1F01-2327-DC9B-3C9352802284}"/>
                </a:ext>
              </a:extLst>
            </p:cNvPr>
            <p:cNvSpPr/>
            <p:nvPr/>
          </p:nvSpPr>
          <p:spPr>
            <a:xfrm>
              <a:off x="6467475" y="1581150"/>
              <a:ext cx="5233988" cy="22669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EC483-CA26-EF28-E761-A3FDC885B480}"/>
                </a:ext>
              </a:extLst>
            </p:cNvPr>
            <p:cNvSpPr/>
            <p:nvPr/>
          </p:nvSpPr>
          <p:spPr>
            <a:xfrm>
              <a:off x="6477000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609F34-FC46-993D-AD20-97FA67CF84FC}"/>
                </a:ext>
              </a:extLst>
            </p:cNvPr>
            <p:cNvSpPr/>
            <p:nvPr/>
          </p:nvSpPr>
          <p:spPr>
            <a:xfrm>
              <a:off x="9434513" y="1581150"/>
              <a:ext cx="2266950" cy="22669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4E4F1-01C4-E0E3-2AA9-0AB3E640ED5D}"/>
                </a:ext>
              </a:extLst>
            </p:cNvPr>
            <p:cNvSpPr/>
            <p:nvPr/>
          </p:nvSpPr>
          <p:spPr>
            <a:xfrm>
              <a:off x="8615363" y="2895600"/>
              <a:ext cx="952500" cy="9525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19F82C-6083-2130-7379-4E4FF02090B8}"/>
                  </a:ext>
                </a:extLst>
              </p:cNvPr>
              <p:cNvSpPr txBox="1"/>
              <p:nvPr/>
            </p:nvSpPr>
            <p:spPr>
              <a:xfrm>
                <a:off x="590550" y="4581525"/>
                <a:ext cx="5391477" cy="10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Width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𝑹𝒓</m:t>
                        </m:r>
                      </m:e>
                    </m:rad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sz="20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𝑹𝒓</m:t>
                        </m:r>
                      </m:e>
                    </m:rad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19F82C-6083-2130-7379-4E4FF0209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4581525"/>
                <a:ext cx="5391477" cy="1042145"/>
              </a:xfrm>
              <a:prstGeom prst="rect">
                <a:avLst/>
              </a:prstGeom>
              <a:blipFill>
                <a:blip r:embed="rId2"/>
                <a:stretch>
                  <a:fillRect l="-1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FC807-9CC9-3691-6647-ED35006C9F05}"/>
              </a:ext>
            </a:extLst>
          </p:cNvPr>
          <p:cNvCxnSpPr>
            <a:cxnSpLocks/>
          </p:cNvCxnSpPr>
          <p:nvPr/>
        </p:nvCxnSpPr>
        <p:spPr>
          <a:xfrm>
            <a:off x="7610475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5374F4-341E-358C-8F23-030277E96FDB}"/>
              </a:ext>
            </a:extLst>
          </p:cNvPr>
          <p:cNvCxnSpPr>
            <a:cxnSpLocks/>
          </p:cNvCxnSpPr>
          <p:nvPr/>
        </p:nvCxnSpPr>
        <p:spPr>
          <a:xfrm>
            <a:off x="9091613" y="3371849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AABFC-3A6F-AB9B-4E13-5036D8177025}"/>
              </a:ext>
            </a:extLst>
          </p:cNvPr>
          <p:cNvCxnSpPr>
            <a:cxnSpLocks/>
          </p:cNvCxnSpPr>
          <p:nvPr/>
        </p:nvCxnSpPr>
        <p:spPr>
          <a:xfrm>
            <a:off x="5476591" y="3377678"/>
            <a:ext cx="0" cy="468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AC6F6-85AA-4464-22D2-C0B75090A3F5}"/>
              </a:ext>
            </a:extLst>
          </p:cNvPr>
          <p:cNvCxnSpPr>
            <a:cxnSpLocks/>
          </p:cNvCxnSpPr>
          <p:nvPr/>
        </p:nvCxnSpPr>
        <p:spPr>
          <a:xfrm>
            <a:off x="3987350" y="2724150"/>
            <a:ext cx="0" cy="11239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3F48E0-B27E-6D76-C157-CAAA99D2A739}"/>
              </a:ext>
            </a:extLst>
          </p:cNvPr>
          <p:cNvGrpSpPr/>
          <p:nvPr/>
        </p:nvGrpSpPr>
        <p:grpSpPr>
          <a:xfrm>
            <a:off x="3589739" y="3054946"/>
            <a:ext cx="2170401" cy="738664"/>
            <a:chOff x="3589739" y="3054946"/>
            <a:chExt cx="2170401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BA2CC5-8909-0C92-E9DA-D6A97819061C}"/>
                    </a:ext>
                  </a:extLst>
                </p:cNvPr>
                <p:cNvSpPr txBox="1"/>
                <p:nvPr/>
              </p:nvSpPr>
              <p:spPr>
                <a:xfrm>
                  <a:off x="5408505" y="3424278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BA2CC5-8909-0C92-E9DA-D6A978190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505" y="3424278"/>
                  <a:ext cx="3516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BD1A4-4CF8-7162-83A0-DABEFEA616C7}"/>
                    </a:ext>
                  </a:extLst>
                </p:cNvPr>
                <p:cNvSpPr txBox="1"/>
                <p:nvPr/>
              </p:nvSpPr>
              <p:spPr>
                <a:xfrm>
                  <a:off x="3589739" y="3054946"/>
                  <a:ext cx="391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BD1A4-4CF8-7162-83A0-DABEFEA61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39" y="3054946"/>
                  <a:ext cx="39177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1B8F84-057D-BB66-2315-A7844FF3C826}"/>
              </a:ext>
            </a:extLst>
          </p:cNvPr>
          <p:cNvGrpSpPr/>
          <p:nvPr/>
        </p:nvGrpSpPr>
        <p:grpSpPr>
          <a:xfrm>
            <a:off x="7297809" y="3054946"/>
            <a:ext cx="2081503" cy="738664"/>
            <a:chOff x="3662735" y="3054946"/>
            <a:chExt cx="2081503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79E8E9-9E10-2ADA-EF53-70E8602F5D68}"/>
                    </a:ext>
                  </a:extLst>
                </p:cNvPr>
                <p:cNvSpPr txBox="1"/>
                <p:nvPr/>
              </p:nvSpPr>
              <p:spPr>
                <a:xfrm>
                  <a:off x="5392603" y="3424278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79E8E9-9E10-2ADA-EF53-70E8602F5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603" y="3424278"/>
                  <a:ext cx="3516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ABA331-9FBB-E1D4-D781-B55E1D62B71C}"/>
                    </a:ext>
                  </a:extLst>
                </p:cNvPr>
                <p:cNvSpPr txBox="1"/>
                <p:nvPr/>
              </p:nvSpPr>
              <p:spPr>
                <a:xfrm>
                  <a:off x="3662735" y="3054946"/>
                  <a:ext cx="397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ABA331-9FBB-E1D4-D781-B55E1D62B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35" y="3054946"/>
                  <a:ext cx="3978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18DF4F-C104-6E14-5D7F-2BFE7F2C97FC}"/>
              </a:ext>
            </a:extLst>
          </p:cNvPr>
          <p:cNvCxnSpPr>
            <a:cxnSpLocks/>
          </p:cNvCxnSpPr>
          <p:nvPr/>
        </p:nvCxnSpPr>
        <p:spPr>
          <a:xfrm>
            <a:off x="3986387" y="3376050"/>
            <a:ext cx="149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42242B-095A-FC39-4617-E311DF55AB30}"/>
                  </a:ext>
                </a:extLst>
              </p:cNvPr>
              <p:cNvSpPr txBox="1"/>
              <p:nvPr/>
            </p:nvSpPr>
            <p:spPr>
              <a:xfrm>
                <a:off x="4190628" y="3026371"/>
                <a:ext cx="9524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𝑅𝑟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42242B-095A-FC39-4617-E311DF55A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28" y="3026371"/>
                <a:ext cx="95249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AD1E83-FD69-B67F-5F5A-C08F247EB22C}"/>
              </a:ext>
            </a:extLst>
          </p:cNvPr>
          <p:cNvCxnSpPr>
            <a:cxnSpLocks/>
          </p:cNvCxnSpPr>
          <p:nvPr/>
        </p:nvCxnSpPr>
        <p:spPr>
          <a:xfrm>
            <a:off x="6209969" y="1581150"/>
            <a:ext cx="0" cy="39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9C976-E68A-23BD-B745-C9F0ACCB4B87}"/>
                  </a:ext>
                </a:extLst>
              </p:cNvPr>
              <p:cNvSpPr txBox="1"/>
              <p:nvPr/>
            </p:nvSpPr>
            <p:spPr>
              <a:xfrm>
                <a:off x="6467475" y="4581525"/>
                <a:ext cx="4405312" cy="10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Width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𝑹𝒓</m:t>
                        </m:r>
                      </m:e>
                    </m:rad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𝑹𝒓</m:t>
                        </m:r>
                      </m:e>
                    </m:rad>
                    <m:r>
                      <a:rPr lang="en-GB" sz="2000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20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𝑹𝒓</m:t>
                        </m:r>
                      </m:e>
                    </m:rad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9C976-E68A-23BD-B745-C9F0ACCB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75" y="4581525"/>
                <a:ext cx="4405312" cy="1042145"/>
              </a:xfrm>
              <a:prstGeom prst="rect">
                <a:avLst/>
              </a:prstGeom>
              <a:blipFill>
                <a:blip r:embed="rId8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/>
              <p:nvPr/>
            </p:nvSpPr>
            <p:spPr>
              <a:xfrm>
                <a:off x="1676400" y="5592010"/>
                <a:ext cx="10312400" cy="1008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difference in widths is  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𝑹𝒓</m:t>
                        </m:r>
                      </m:e>
                    </m:ra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 cm.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Can you spot a relationship between the values of the radii on your worksheets?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592010"/>
                <a:ext cx="10312400" cy="1008225"/>
              </a:xfrm>
              <a:prstGeom prst="rect">
                <a:avLst/>
              </a:prstGeom>
              <a:blipFill>
                <a:blip r:embed="rId9"/>
                <a:stretch>
                  <a:fillRect l="-591" b="-9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04D3F1-E4BE-DD88-F8D2-6B224CC9BA7F}"/>
              </a:ext>
            </a:extLst>
          </p:cNvPr>
          <p:cNvCxnSpPr>
            <a:cxnSpLocks/>
          </p:cNvCxnSpPr>
          <p:nvPr/>
        </p:nvCxnSpPr>
        <p:spPr>
          <a:xfrm>
            <a:off x="7605887" y="3376050"/>
            <a:ext cx="149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33227-4634-4DF6-5B3A-840F69ACB666}"/>
                  </a:ext>
                </a:extLst>
              </p:cNvPr>
              <p:cNvSpPr txBox="1"/>
              <p:nvPr/>
            </p:nvSpPr>
            <p:spPr>
              <a:xfrm>
                <a:off x="7819653" y="3026371"/>
                <a:ext cx="9524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𝑅𝑟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33227-4634-4DF6-5B3A-840F69ACB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53" y="3026371"/>
                <a:ext cx="95249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6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3" grpId="0"/>
      <p:bldP spid="38" grpId="0" build="p"/>
      <p:bldP spid="40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45D4F75-0DC3-89BD-5BFD-E3400B54B1DE}"/>
              </a:ext>
            </a:extLst>
          </p:cNvPr>
          <p:cNvSpPr txBox="1"/>
          <p:nvPr/>
        </p:nvSpPr>
        <p:spPr>
          <a:xfrm>
            <a:off x="4762501" y="20955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Loco Motives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/>
              <p:nvPr/>
            </p:nvSpPr>
            <p:spPr>
              <a:xfrm>
                <a:off x="1676400" y="1108910"/>
                <a:ext cx="10312400" cy="360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difference in widths is  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𝑹𝒓</m:t>
                        </m:r>
                      </m:e>
                    </m:ra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 cm.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Can you spot a relationship between the values of the radii on your worksheets?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If the smaller radius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 then the larger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So the difference in widths is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20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20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b="0" dirty="0"/>
                  <a:t>			</a:t>
                </a:r>
                <a:r>
                  <a:rPr lang="en-GB" sz="2000" b="0" dirty="0">
                    <a:latin typeface="Comic Sans MS" panose="030F0702030302020204" pitchFamily="66" charset="0"/>
                  </a:rPr>
                  <a:t>i.e.</a:t>
                </a:r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20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B5BA1D-35BA-8849-3C13-C8948311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08910"/>
                <a:ext cx="10312400" cy="3604064"/>
              </a:xfrm>
              <a:prstGeom prst="rect">
                <a:avLst/>
              </a:prstGeom>
              <a:blipFill>
                <a:blip r:embed="rId2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343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0F00B3-9955-A7BC-541B-D8640AC8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7" y="692150"/>
            <a:ext cx="5000625" cy="499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7400E-FACB-FCEB-AF7A-60FF5F14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88" y="692150"/>
            <a:ext cx="5267325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A0EB47-0A22-25AC-6231-6335792C745A}"/>
              </a:ext>
            </a:extLst>
          </p:cNvPr>
          <p:cNvSpPr txBox="1"/>
          <p:nvPr/>
        </p:nvSpPr>
        <p:spPr>
          <a:xfrm>
            <a:off x="534987" y="139700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Some examples from the worksheets:</a:t>
            </a:r>
          </a:p>
        </p:txBody>
      </p:sp>
    </p:spTree>
    <p:extLst>
      <p:ext uri="{BB962C8B-B14F-4D97-AF65-F5344CB8AC3E}">
        <p14:creationId xmlns:p14="http://schemas.microsoft.com/office/powerpoint/2010/main" val="3057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07100-63AA-3679-3BD8-DDE8DB0E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692150"/>
            <a:ext cx="524568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A1C2F-5ADB-F994-93D3-014A681EF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89" y="692150"/>
            <a:ext cx="5617661" cy="5289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89B3E5-F74C-C263-1172-FE09792E855D}"/>
              </a:ext>
            </a:extLst>
          </p:cNvPr>
          <p:cNvSpPr txBox="1"/>
          <p:nvPr/>
        </p:nvSpPr>
        <p:spPr>
          <a:xfrm>
            <a:off x="534987" y="139700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Some examples from the worksheets:</a:t>
            </a:r>
          </a:p>
        </p:txBody>
      </p:sp>
    </p:spTree>
    <p:extLst>
      <p:ext uri="{BB962C8B-B14F-4D97-AF65-F5344CB8AC3E}">
        <p14:creationId xmlns:p14="http://schemas.microsoft.com/office/powerpoint/2010/main" val="29645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89B3E5-F74C-C263-1172-FE09792E855D}"/>
              </a:ext>
            </a:extLst>
          </p:cNvPr>
          <p:cNvSpPr txBox="1"/>
          <p:nvPr/>
        </p:nvSpPr>
        <p:spPr>
          <a:xfrm>
            <a:off x="534987" y="139700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Some examples from the worksheets: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86286-099F-66B9-873F-AB602C807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7" y="692150"/>
            <a:ext cx="5114770" cy="4895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FD985-4616-33EE-AEC7-E9C2B61D7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692150"/>
            <a:ext cx="5200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1833</Words>
  <Application>Microsoft Office PowerPoint</Application>
  <PresentationFormat>Widescreen</PresentationFormat>
  <Paragraphs>308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Bradley Hand ITC</vt:lpstr>
      <vt:lpstr>Calibri</vt:lpstr>
      <vt:lpstr>Calibri Light</vt:lpstr>
      <vt:lpstr>Cambria Math</vt:lpstr>
      <vt:lpstr>Comic Sans MS</vt:lpstr>
      <vt:lpstr>Office Theme</vt:lpstr>
      <vt:lpstr>Loco Motives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Notes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Loco Motive</dc:title>
  <dc:creator>John Burke</dc:creator>
  <cp:lastModifiedBy>John Burke</cp:lastModifiedBy>
  <cp:revision>10</cp:revision>
  <cp:lastPrinted>2022-11-12T23:09:58Z</cp:lastPrinted>
  <dcterms:created xsi:type="dcterms:W3CDTF">2022-10-17T21:12:35Z</dcterms:created>
  <dcterms:modified xsi:type="dcterms:W3CDTF">2022-11-12T23:10:23Z</dcterms:modified>
</cp:coreProperties>
</file>